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5" r:id="rId4"/>
    <p:sldId id="27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4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gif>
</file>

<file path=ppt/media/image10.png>
</file>

<file path=ppt/media/image11.gif>
</file>

<file path=ppt/media/image12.gif>
</file>

<file path=ppt/media/image13.jpeg>
</file>

<file path=ppt/media/image14.png>
</file>

<file path=ppt/media/image15.gif>
</file>

<file path=ppt/media/image2.gif>
</file>

<file path=ppt/media/image3.gif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2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48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5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1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79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13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82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4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1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103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24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7F3EC-EE54-4258-8C75-63EA18CBDEBC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1FF43-40BF-4CF3-BF6C-F689F6163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6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373995"/>
            <a:ext cx="9144000" cy="2387600"/>
          </a:xfrm>
        </p:spPr>
        <p:txBody>
          <a:bodyPr/>
          <a:lstStyle/>
          <a:p>
            <a:r>
              <a:rPr lang="en-US" dirty="0" smtClean="0"/>
              <a:t>Nope! You cannot use Blockchain until this…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73638"/>
            <a:ext cx="9144000" cy="1655762"/>
          </a:xfrm>
        </p:spPr>
        <p:txBody>
          <a:bodyPr/>
          <a:lstStyle/>
          <a:p>
            <a:r>
              <a:rPr lang="en-US" dirty="0" smtClean="0"/>
              <a:t>Case Study on BlockChain Scalability Solutions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47211" y="5616853"/>
            <a:ext cx="2886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1NT16IS107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19" y="2174409"/>
            <a:ext cx="457200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5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– 0 Scaling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944498" cy="48756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2000" dirty="0"/>
              <a:t>The magic of </a:t>
            </a:r>
            <a:r>
              <a:rPr lang="en-US" sz="2000" dirty="0" err="1"/>
              <a:t>bloXroute</a:t>
            </a:r>
            <a:r>
              <a:rPr lang="en-US" sz="2000" dirty="0"/>
              <a:t> is based on the fact that the BDN uses a small number of nodes to propagate blocks in a blockchain. The BDN blindly serves the nodes, without knowledge of the blocks it propagates, their origin, or their destination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dirty="0" smtClean="0"/>
              <a:t>Additionally </a:t>
            </a:r>
            <a:r>
              <a:rPr lang="en-US" sz="2000" dirty="0"/>
              <a:t>the nodes constantly serve as auditors of the behavior of the BDN.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platform leverages system-wide caching that enables faster propagation and Gigabyte size blocks, and state-of-the-art routing methods that enable efficient transmission of blocks through the network.</a:t>
            </a:r>
            <a:endParaRPr lang="en-US" sz="1800" dirty="0" smtClean="0">
              <a:effectLst/>
            </a:endParaRPr>
          </a:p>
          <a:p>
            <a:pPr marL="0" indent="0">
              <a:buNone/>
            </a:pPr>
            <a:r>
              <a:rPr lang="en-US" sz="2000" dirty="0" smtClean="0"/>
              <a:t>While </a:t>
            </a:r>
            <a:r>
              <a:rPr lang="en-US" sz="2000" dirty="0"/>
              <a:t>the protocol has no limits in the use cases, streaming and gaming </a:t>
            </a:r>
            <a:r>
              <a:rPr lang="en-US" sz="2000" dirty="0" err="1"/>
              <a:t>dApps</a:t>
            </a:r>
            <a:r>
              <a:rPr lang="en-US" sz="2000" dirty="0"/>
              <a:t> will be among the top gainers, as the Marlin solution offers dynamic traffic steering, forward error correction (FEC), and path conditioning functionalities.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These </a:t>
            </a:r>
            <a:r>
              <a:rPr lang="en-US" sz="2000" dirty="0"/>
              <a:t>features, along with Proof-of-Availability and Proof-of-Bandwidth check make sure that the network is reliable and secure for data operations.</a:t>
            </a:r>
            <a:endParaRPr lang="en-US" sz="1800" dirty="0" smtClean="0">
              <a:effectLst/>
            </a:endParaRPr>
          </a:p>
          <a:p>
            <a:pPr marL="0" indent="0">
              <a:buNone/>
            </a:pPr>
            <a:r>
              <a:rPr lang="en-US" sz="2000" dirty="0" smtClean="0"/>
              <a:t>These </a:t>
            </a:r>
            <a:r>
              <a:rPr lang="en-US" sz="2000" dirty="0"/>
              <a:t>protocols also have tokens to incentive people to acts as these P2P nodes and earn by doing so.</a:t>
            </a:r>
            <a:endParaRPr lang="en-US" sz="1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038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– 1 Scaling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944498" cy="487562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Layer 1 Scaling solutions deals with the fundamental architecture of the </a:t>
            </a:r>
            <a:r>
              <a:rPr lang="en-US" dirty="0" err="1"/>
              <a:t>Blokchain</a:t>
            </a:r>
            <a:r>
              <a:rPr lang="en-US" dirty="0"/>
              <a:t> and would require significant amount of changes in the Protocol to make room for such kind of Scalability.</a:t>
            </a:r>
            <a:endParaRPr lang="en-US" sz="1800" dirty="0" smtClean="0">
              <a:effectLst/>
            </a:endParaRPr>
          </a:p>
          <a:p>
            <a:pPr marL="0" indent="0">
              <a:buNone/>
            </a:pP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b="1" dirty="0" err="1"/>
              <a:t>Sharding</a:t>
            </a:r>
            <a:endParaRPr lang="en-US" sz="1800" dirty="0" smtClean="0">
              <a:effectLst/>
            </a:endParaRPr>
          </a:p>
          <a:p>
            <a:r>
              <a:rPr lang="en-US" dirty="0" err="1"/>
              <a:t>Sharding</a:t>
            </a:r>
            <a:r>
              <a:rPr lang="en-US" dirty="0"/>
              <a:t> is no new concept. We have this concept for decades in normal software development of databases.</a:t>
            </a:r>
            <a:endParaRPr lang="en-US" sz="1800" dirty="0" smtClean="0">
              <a:effectLst/>
            </a:endParaRPr>
          </a:p>
          <a:p>
            <a:r>
              <a:rPr lang="en-US" dirty="0"/>
              <a:t>The Approach is that we build a blockchain where every node doesn’t have to process every operation. </a:t>
            </a:r>
            <a:endParaRPr lang="en-US" sz="1800" dirty="0" smtClean="0">
              <a:effectLst/>
            </a:endParaRPr>
          </a:p>
          <a:p>
            <a:r>
              <a:rPr lang="en-US" dirty="0"/>
              <a:t>We split the entire state of the network into partitions called </a:t>
            </a:r>
            <a:r>
              <a:rPr lang="en-US" b="1" dirty="0"/>
              <a:t>shards,</a:t>
            </a:r>
            <a:r>
              <a:rPr lang="en-US" dirty="0"/>
              <a:t> that contain their own independent piece of state and transaction history. Also this Shards can have Sub-Shards. Every node only has to validate the transactions in his shard.</a:t>
            </a:r>
            <a:endParaRPr lang="en-US" sz="1800" dirty="0" smtClean="0">
              <a:effectLst/>
            </a:endParaRPr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dirty="0"/>
              <a:t>Now there are several “levels” of nodes that can exists, for example a Super-full node (fully downloads every collation of every shard), Top-level node, Single-shard node, Light node.</a:t>
            </a:r>
            <a:endParaRPr lang="en-US" sz="1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314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– 1 Scaling Solution</a:t>
            </a:r>
            <a:endParaRPr lang="en-US" dirty="0"/>
          </a:p>
        </p:txBody>
      </p:sp>
      <p:pic>
        <p:nvPicPr>
          <p:cNvPr id="4098" name="Picture 2" descr="https://lh3.googleusercontent.com/2_J3ut-uqdulshb62HHjJvuphijZFJ8sO7Z8VekRuEWOMsW7nzhWeacZXcO2oYB0tAYnEuT26mJJfwD7RIwBGp4xzVrYIZcIj306mArnz0XIhA7F1HI4mQ3rxvGpPgdrGNVO4c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020" y="1336629"/>
            <a:ext cx="6506483" cy="510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26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know what you feel…Is Blockchain useless right now?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94" y="2572974"/>
            <a:ext cx="5276261" cy="338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7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Hold On! Layer 2 is Coming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05840" y="1920239"/>
            <a:ext cx="651836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Layer 2 are the Blockchain Solutions that Application Developers can use without depending upon the Protocol changes or the Network Routing.</a:t>
            </a:r>
          </a:p>
          <a:p>
            <a:endParaRPr lang="en-US" sz="2000" dirty="0"/>
          </a:p>
          <a:p>
            <a:r>
              <a:rPr lang="en-US" sz="2000" dirty="0" smtClean="0"/>
              <a:t>These changes are dependent upon the Applications it is applied over.</a:t>
            </a:r>
          </a:p>
          <a:p>
            <a:endParaRPr lang="en-US" sz="2000" dirty="0"/>
          </a:p>
          <a:p>
            <a:r>
              <a:rPr lang="en-US" sz="2000" dirty="0" smtClean="0"/>
              <a:t>We can choose not to use any of these changes altogether.</a:t>
            </a:r>
          </a:p>
          <a:p>
            <a:endParaRPr lang="en-US" sz="2000" dirty="0"/>
          </a:p>
          <a:p>
            <a:r>
              <a:rPr lang="en-US" sz="2000" dirty="0" smtClean="0"/>
              <a:t>These changes should work without compromising the security of Blockchain or else they don’t make sense at all.</a:t>
            </a:r>
          </a:p>
          <a:p>
            <a:endParaRPr lang="en-US" sz="2000" dirty="0"/>
          </a:p>
          <a:p>
            <a:r>
              <a:rPr lang="en-US" sz="2000" dirty="0" smtClean="0"/>
              <a:t>Some of the famous Layer 2 Scaling solutions are State Channels and Side Chains</a:t>
            </a:r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387" y="2181496"/>
            <a:ext cx="4336869" cy="325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5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Channels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 dirty="0" smtClean="0">
                <a:effectLst/>
              </a:rPr>
              <a:t>State channels refer to the process in which users transact with one another directly outside of the blockchain, or ‘off-chain,’ and greatly minimize their use of ‘on-chain’ operations. </a:t>
            </a:r>
          </a:p>
          <a:p>
            <a:r>
              <a:rPr lang="en-US" b="0" dirty="0" smtClean="0">
                <a:effectLst/>
              </a:rPr>
              <a:t>It’s one of the most exciting </a:t>
            </a:r>
            <a:r>
              <a:rPr lang="en-US" b="0" dirty="0" err="1" smtClean="0">
                <a:effectLst/>
              </a:rPr>
              <a:t>Ethereum</a:t>
            </a:r>
            <a:r>
              <a:rPr lang="en-US" b="0" dirty="0" smtClean="0">
                <a:effectLst/>
              </a:rPr>
              <a:t> scaling solutions in development and the closest advancement to being production ready.</a:t>
            </a:r>
            <a:endParaRPr lang="en-US" dirty="0" smtClean="0"/>
          </a:p>
          <a:p>
            <a:r>
              <a:rPr lang="en-US" b="0" dirty="0" smtClean="0">
                <a:effectLst/>
              </a:rPr>
              <a:t>State channels are very similar to the concept of payment channels in Bitcoin’s Lightning Network, but instead of only supporting payments, they also support general ‘state updates.’ </a:t>
            </a:r>
          </a:p>
          <a:p>
            <a:r>
              <a:rPr lang="en-US" b="0" dirty="0" smtClean="0">
                <a:effectLst/>
              </a:rPr>
              <a:t>For example, votes conducted on the District Registry could be updated in a state channel and only broadcasted to the </a:t>
            </a:r>
            <a:r>
              <a:rPr lang="en-US" b="0" dirty="0" err="1" smtClean="0">
                <a:effectLst/>
              </a:rPr>
              <a:t>Ethereum</a:t>
            </a:r>
            <a:r>
              <a:rPr lang="en-US" b="0" dirty="0" smtClean="0">
                <a:effectLst/>
              </a:rPr>
              <a:t> network once all votes have been collected. This magnifies the number of computation developers can move off-chain.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2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Channels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367" y="1825625"/>
            <a:ext cx="7721265" cy="4351338"/>
          </a:xfrm>
        </p:spPr>
      </p:pic>
    </p:spTree>
    <p:extLst>
      <p:ext uri="{BB962C8B-B14F-4D97-AF65-F5344CB8AC3E}">
        <p14:creationId xmlns:p14="http://schemas.microsoft.com/office/powerpoint/2010/main" val="344611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of State Channels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0" dirty="0" smtClean="0">
                <a:effectLst/>
              </a:rPr>
              <a:t>State Channels sound great in theory, but they’re even more interesting when looking at them in practice. Here’s a brief example to illustrate how they functionally work:</a:t>
            </a:r>
            <a:endParaRPr lang="en-US" dirty="0" smtClean="0"/>
          </a:p>
          <a:p>
            <a:r>
              <a:rPr lang="en-US" b="0" dirty="0" smtClean="0">
                <a:effectLst/>
              </a:rPr>
              <a:t>Users lock up a portion of the state by sending money to a </a:t>
            </a:r>
            <a:r>
              <a:rPr lang="en-US" b="0" dirty="0" err="1" smtClean="0">
                <a:effectLst/>
              </a:rPr>
              <a:t>multisignature</a:t>
            </a:r>
            <a:r>
              <a:rPr lang="en-US" b="0" dirty="0" smtClean="0">
                <a:effectLst/>
              </a:rPr>
              <a:t> contract that has the ability to accept Ether and payout all parties who have sent it Ether.</a:t>
            </a:r>
          </a:p>
          <a:p>
            <a:r>
              <a:rPr lang="en-US" b="0" dirty="0" smtClean="0">
                <a:effectLst/>
              </a:rPr>
              <a:t>Users sign transactions and send them to one another, each one making a copy of the signature for later reference.</a:t>
            </a:r>
          </a:p>
          <a:p>
            <a:r>
              <a:rPr lang="en-US" b="0" dirty="0" smtClean="0">
                <a:effectLst/>
              </a:rPr>
              <a:t>Each transaction contains a nonce so the smart contract can know the chronological order of transactions.</a:t>
            </a:r>
          </a:p>
          <a:p>
            <a:r>
              <a:rPr lang="en-US" b="0" dirty="0" smtClean="0">
                <a:effectLst/>
              </a:rPr>
              <a:t>Once both parties are done, they close the state by submitting a transaction to the </a:t>
            </a:r>
            <a:r>
              <a:rPr lang="en-US" b="0" dirty="0" err="1" smtClean="0">
                <a:effectLst/>
              </a:rPr>
              <a:t>Ethereum</a:t>
            </a:r>
            <a:r>
              <a:rPr lang="en-US" b="0" dirty="0" smtClean="0">
                <a:effectLst/>
              </a:rPr>
              <a:t> blockchain.</a:t>
            </a:r>
          </a:p>
          <a:p>
            <a:r>
              <a:rPr lang="en-US" b="0" dirty="0" smtClean="0">
                <a:effectLst/>
              </a:rPr>
              <a:t>After the state is updated and unlocked, the smart contract sends each party their remaining Ether balance.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5177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Chains and Plasma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Like Bitcoin Lightning Network, Plasma introduces the solution, or a method of processing off-chain transactions, while the security of these operations is provided by the “mother” blockchain, in case of Plasma technology the </a:t>
            </a:r>
            <a:r>
              <a:rPr lang="en-US" sz="2000" dirty="0" err="1" smtClean="0"/>
              <a:t>Ethereum</a:t>
            </a:r>
            <a:r>
              <a:rPr lang="en-US" sz="2000" dirty="0" smtClean="0"/>
              <a:t> blockchain. </a:t>
            </a:r>
          </a:p>
          <a:p>
            <a:pPr marL="0" indent="0">
              <a:buNone/>
            </a:pPr>
            <a:r>
              <a:rPr lang="en-US" sz="2000" dirty="0" smtClean="0"/>
              <a:t>Plasma allows creation of “child” </a:t>
            </a:r>
            <a:r>
              <a:rPr lang="en-US" sz="2000" dirty="0" err="1" smtClean="0"/>
              <a:t>blockchains</a:t>
            </a:r>
            <a:r>
              <a:rPr lang="en-US" sz="2000" dirty="0" smtClean="0"/>
              <a:t>, which are still connected with the “mother” blockchain. </a:t>
            </a:r>
          </a:p>
          <a:p>
            <a:pPr marL="0" indent="0">
              <a:buNone/>
            </a:pPr>
            <a:r>
              <a:rPr lang="en-US" sz="2000" dirty="0" smtClean="0"/>
              <a:t>These “child-chains” can also create their own “sun-child-chains”. Plasma and sidechains are in principle branches of several chains connected to their mother-chain. </a:t>
            </a:r>
          </a:p>
          <a:p>
            <a:pPr marL="0" indent="0">
              <a:buNone/>
            </a:pPr>
            <a:r>
              <a:rPr lang="en-US" sz="2000" dirty="0" smtClean="0"/>
              <a:t>The processing of smart contracts will work the same way as on the </a:t>
            </a:r>
            <a:r>
              <a:rPr lang="en-US" sz="2000" dirty="0" err="1" smtClean="0"/>
              <a:t>Etherum</a:t>
            </a:r>
            <a:r>
              <a:rPr lang="en-US" sz="2000" dirty="0" smtClean="0"/>
              <a:t> network with the exception that only the result is saved on the main chain, i.e. only the outcome is projected on the main chain. We can imagine it as a hierarchical structure of blockchain, periodically processing information back to the mother chain.</a:t>
            </a:r>
            <a:endParaRPr lang="en-US" sz="20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2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Chains and Plasma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126" y="1462950"/>
            <a:ext cx="7328262" cy="5496197"/>
          </a:xfrm>
        </p:spPr>
      </p:pic>
    </p:spTree>
    <p:extLst>
      <p:ext uri="{BB962C8B-B14F-4D97-AF65-F5344CB8AC3E}">
        <p14:creationId xmlns:p14="http://schemas.microsoft.com/office/powerpoint/2010/main" val="267036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50412"/>
            <a:ext cx="10515600" cy="1325563"/>
          </a:xfrm>
        </p:spPr>
        <p:txBody>
          <a:bodyPr/>
          <a:lstStyle/>
          <a:p>
            <a:r>
              <a:rPr lang="en-US" dirty="0" smtClean="0"/>
              <a:t>What        do we mean by Scalability?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30574"/>
            <a:ext cx="1003009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In the Blockchain Ecosystem scalability is termed as the number of Transactions a Blockchain can process per second.</a:t>
            </a:r>
          </a:p>
          <a:p>
            <a:pPr marL="0" indent="0">
              <a:buNone/>
            </a:pPr>
            <a:r>
              <a:rPr lang="en-US" dirty="0" smtClean="0"/>
              <a:t>However if a blockchain is decentralized and distributed the number count varies and is tough to calculate actual Transaction Per Second(TPS).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TPS can be also be compared with other things such as Blocks Per Second, DAGs Per Second etc.</a:t>
            </a:r>
          </a:p>
          <a:p>
            <a:pPr marL="0" indent="0">
              <a:buNone/>
            </a:pPr>
            <a:r>
              <a:rPr lang="en-US" dirty="0" smtClean="0"/>
              <a:t>But Fundamentally they all point to the same things of transaction finality.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5577" y="-124800"/>
            <a:ext cx="3600785" cy="19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01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Plasma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Plasma helps </a:t>
            </a:r>
            <a:r>
              <a:rPr lang="en-US" sz="2000" dirty="0" err="1" smtClean="0"/>
              <a:t>Ethereum</a:t>
            </a:r>
            <a:r>
              <a:rPr lang="en-US" sz="2000" dirty="0" smtClean="0"/>
              <a:t> to process much bigger datasets that it is available to do now</a:t>
            </a:r>
          </a:p>
          <a:p>
            <a:r>
              <a:rPr lang="en-US" sz="2000" dirty="0" smtClean="0"/>
              <a:t>Thanks to the vast increase of transaction capacity/throughput it allows applications with more complex operations to run on blockchain</a:t>
            </a:r>
          </a:p>
          <a:p>
            <a:r>
              <a:rPr lang="en-US" sz="2000" dirty="0" smtClean="0"/>
              <a:t>Lower number of nodes processes only the transactions from sidechain, this leading to negligible per-transaction costs</a:t>
            </a:r>
          </a:p>
          <a:p>
            <a:r>
              <a:rPr lang="en-US" sz="2000" dirty="0" smtClean="0"/>
              <a:t>Plasma will allow us to get rid of useless data, for now stored on the main chain. This will save a vast amount of energy and the memory capacity on the main-chain nodes.</a:t>
            </a:r>
          </a:p>
          <a:p>
            <a:r>
              <a:rPr lang="en-US" sz="2000" dirty="0" smtClean="0"/>
              <a:t>Plasma is compatible with different on-chain scalability solutions such as </a:t>
            </a:r>
            <a:r>
              <a:rPr lang="en-US" sz="2000" dirty="0" err="1" smtClean="0"/>
              <a:t>sharding</a:t>
            </a:r>
            <a:r>
              <a:rPr lang="en-US" sz="2000" dirty="0" smtClean="0"/>
              <a:t>, different block sizes etc.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921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Plasma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Plasma helps </a:t>
            </a:r>
            <a:r>
              <a:rPr lang="en-US" sz="2000" dirty="0" err="1" smtClean="0"/>
              <a:t>Ethereum</a:t>
            </a:r>
            <a:r>
              <a:rPr lang="en-US" sz="2000" dirty="0" smtClean="0"/>
              <a:t> to process much bigger datasets that it is available to do now</a:t>
            </a:r>
          </a:p>
          <a:p>
            <a:r>
              <a:rPr lang="en-US" sz="2000" dirty="0" smtClean="0"/>
              <a:t>Thanks to the vast increase of transaction capacity/throughput it allows applications with more complex operations to run on blockchain</a:t>
            </a:r>
          </a:p>
          <a:p>
            <a:r>
              <a:rPr lang="en-US" sz="2000" dirty="0" smtClean="0"/>
              <a:t>Lower number of nodes processes only the transactions from sidechain, this leading to negligible per-transaction costs</a:t>
            </a:r>
          </a:p>
          <a:p>
            <a:r>
              <a:rPr lang="en-US" sz="2000" dirty="0" smtClean="0"/>
              <a:t>Plasma will allow us to get rid of useless data, for now stored on the main chain. This will save a vast amount of energy and the memory capacity on the main-chain nodes.</a:t>
            </a:r>
          </a:p>
          <a:p>
            <a:r>
              <a:rPr lang="en-US" sz="2000" dirty="0" smtClean="0"/>
              <a:t>Plasma is compatible with different on-chain scalability solutions such as </a:t>
            </a:r>
            <a:r>
              <a:rPr lang="en-US" sz="2000" dirty="0" err="1" smtClean="0"/>
              <a:t>sharding</a:t>
            </a:r>
            <a:r>
              <a:rPr lang="en-US" sz="2000" dirty="0" smtClean="0"/>
              <a:t>, different block sizes etc.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697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Alrighty</a:t>
            </a:r>
            <a:r>
              <a:rPr lang="en-US" dirty="0" smtClean="0"/>
              <a:t>…Conclusion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3647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There is going immense research in Scaling Blockchain to its best and last year there has been investment more than $20 Billion in projects that involved scalability.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Yeah, I know. Let’s start a Blockchain Scalability Startup but before doing that think how we would solve The Blockchain Trilemma.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Seeing the Development we can say that the Blockchain Scalability can be achieved in near future and it’s not just a fancy technology anymore but it’s not going to be easy.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233" y="1935615"/>
            <a:ext cx="5540331" cy="27147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45383" y="4767338"/>
            <a:ext cx="484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Started Learning Blockchain and Got to know about Scalability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0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508" y="314835"/>
            <a:ext cx="10515600" cy="1325563"/>
          </a:xfrm>
        </p:spPr>
        <p:txBody>
          <a:bodyPr/>
          <a:lstStyle/>
          <a:p>
            <a:r>
              <a:rPr lang="en-US" dirty="0" smtClean="0"/>
              <a:t>Strange Case of </a:t>
            </a:r>
            <a:r>
              <a:rPr lang="en-US" dirty="0" err="1" smtClean="0"/>
              <a:t>CryptoKitties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011" y="1786436"/>
            <a:ext cx="62941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/>
              <a:t>CryptoKitties</a:t>
            </a:r>
            <a:r>
              <a:rPr lang="en-US" sz="2000" dirty="0" smtClean="0"/>
              <a:t> now has the busiest address on the </a:t>
            </a:r>
            <a:r>
              <a:rPr lang="en-US" sz="2000" dirty="0" err="1" smtClean="0"/>
              <a:t>ethereum</a:t>
            </a:r>
            <a:r>
              <a:rPr lang="en-US" sz="2000" dirty="0" smtClean="0"/>
              <a:t> network, accounting for nearly 12% of all transactions. That’s a threefold increase from Saturday (Dec. 2) when it was responsible for about 4% of all </a:t>
            </a:r>
            <a:r>
              <a:rPr lang="en-US" sz="2000" dirty="0" err="1" smtClean="0"/>
              <a:t>ethereum</a:t>
            </a:r>
            <a:r>
              <a:rPr lang="en-US" sz="2000" dirty="0" smtClean="0"/>
              <a:t> transactions.</a:t>
            </a:r>
          </a:p>
          <a:p>
            <a:pPr marL="0" indent="0">
              <a:buNone/>
            </a:pPr>
            <a:r>
              <a:rPr lang="en-US" sz="2000" dirty="0" smtClean="0"/>
              <a:t>There are more crazy stats. The value of the digital felines has skyrocketed. The most expensive kitten was about $5,000 when Quartz published a story on the phenomenon on Saturday (Dec. 2). That same day, a kitten was sold for over $117,000. Dozens of kittens have been sold in the five-figure range, according to data provider Crypto Kitty Sales.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26" y="1201154"/>
            <a:ext cx="2959282" cy="493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308" y="-211719"/>
            <a:ext cx="10515600" cy="1325563"/>
          </a:xfrm>
        </p:spPr>
        <p:txBody>
          <a:bodyPr/>
          <a:lstStyle/>
          <a:p>
            <a:r>
              <a:rPr lang="en-US" dirty="0" smtClean="0"/>
              <a:t>Strange Case of </a:t>
            </a:r>
            <a:r>
              <a:rPr lang="en-US" dirty="0" err="1" smtClean="0"/>
              <a:t>CryptoKitties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3844"/>
            <a:ext cx="6410325" cy="3400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971" y="2736503"/>
            <a:ext cx="6696075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9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Scalability Solutions?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4320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Blockchain is a fairly complex technology and a mixture of lot of cutting edge distributed systems and cryptography theories and has been proven a good alternative to the traditional centralized </a:t>
            </a:r>
            <a:r>
              <a:rPr lang="en-US" sz="2000" dirty="0" smtClean="0"/>
              <a:t>Payment System. </a:t>
            </a:r>
            <a:r>
              <a:rPr lang="en-US" sz="2000" dirty="0"/>
              <a:t>The vision of Blockchain can only be true when it achieve the scale of Transaction Per Second (TPS) of the traditional centralized systems such as VISA.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VISA </a:t>
            </a:r>
            <a:r>
              <a:rPr lang="en-US" sz="2000" dirty="0"/>
              <a:t>is said to have a TPS of 47,000 and combined with other solutions it can way more up.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No </a:t>
            </a:r>
            <a:r>
              <a:rPr lang="en-US" sz="2000" dirty="0"/>
              <a:t>blockchain platform is near the mark of TPS compared with VISA or similar solutions.</a:t>
            </a:r>
            <a:endParaRPr lang="en-US" sz="2000" dirty="0" smtClean="0">
              <a:effectLst/>
            </a:endParaRPr>
          </a:p>
          <a:p>
            <a:pPr marL="0" indent="0">
              <a:buNone/>
            </a:pPr>
            <a:r>
              <a:rPr lang="en-US" sz="2000" dirty="0"/>
              <a:t>Currently, </a:t>
            </a:r>
            <a:r>
              <a:rPr lang="en-US" sz="2000" dirty="0" err="1"/>
              <a:t>Blockchains</a:t>
            </a:r>
            <a:r>
              <a:rPr lang="en-US" sz="2000" dirty="0"/>
              <a:t> (Rough Estimates) :</a:t>
            </a:r>
            <a:endParaRPr lang="en-US" sz="2000" dirty="0" smtClean="0">
              <a:effectLst/>
            </a:endParaRPr>
          </a:p>
          <a:p>
            <a:pPr fontAlgn="base"/>
            <a:r>
              <a:rPr lang="en-US" sz="2000" dirty="0"/>
              <a:t>Bitcoin - 4 TPS</a:t>
            </a:r>
          </a:p>
          <a:p>
            <a:pPr fontAlgn="base"/>
            <a:r>
              <a:rPr lang="en-US" sz="2000" dirty="0"/>
              <a:t>Ripple - 1500 TPS</a:t>
            </a:r>
          </a:p>
          <a:p>
            <a:pPr fontAlgn="base"/>
            <a:r>
              <a:rPr lang="en-US" sz="2000" dirty="0" err="1"/>
              <a:t>Ethereum</a:t>
            </a:r>
            <a:r>
              <a:rPr lang="en-US" sz="2000" dirty="0"/>
              <a:t>- 15 TPS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791" y="1932487"/>
            <a:ext cx="34290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8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Blockchain Trilemma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006" y="1690688"/>
            <a:ext cx="6662057" cy="448627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The </a:t>
            </a:r>
            <a:r>
              <a:rPr lang="en-US" dirty="0"/>
              <a:t>problem of the TPS can easily be resolved by compromising one of the factors in the Blockchain Trilemma coined by </a:t>
            </a:r>
            <a:r>
              <a:rPr lang="en-US" dirty="0" err="1"/>
              <a:t>Vitalik</a:t>
            </a:r>
            <a:r>
              <a:rPr lang="en-US" dirty="0"/>
              <a:t> </a:t>
            </a:r>
            <a:r>
              <a:rPr lang="en-US" dirty="0" err="1" smtClean="0"/>
              <a:t>Buterin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states that a Blockchain can follow any two points at a time from - Safety, Scalability and Decentralization.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can be Scalable but have to compromise of Safety or Decentralization. </a:t>
            </a:r>
            <a:endParaRPr lang="en-US" dirty="0" smtClean="0">
              <a:effectLst/>
            </a:endParaRPr>
          </a:p>
          <a:p>
            <a:endParaRPr lang="en-US" dirty="0" smtClean="0"/>
          </a:p>
          <a:p>
            <a:r>
              <a:rPr lang="en-US" dirty="0" smtClean="0"/>
              <a:t>At </a:t>
            </a:r>
            <a:r>
              <a:rPr lang="en-US" dirty="0"/>
              <a:t>Most from the Three features only Two are achievable at a time.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we take the example of Ripple that has the highest TPS among Bitcoin and </a:t>
            </a:r>
            <a:r>
              <a:rPr lang="en-US" dirty="0" err="1"/>
              <a:t>Ethereum</a:t>
            </a:r>
            <a:r>
              <a:rPr lang="en-US" dirty="0"/>
              <a:t>, it does a tradeoff in decentralization and is often debated as a near centralized solution.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30" name="Picture 6" descr="https://lh3.googleusercontent.com/PhzpipCeD5wFpbDrwJ2IUZS6v4HaO4rms4t3hMs20EezbnlxC4hgXKnO9A6734gaEg4JVI9VvPQO84t035WSqZTcsGqYeQFugkD2ZzMamN6vkm0KQxdWPuk-Auyys4eff3HyUr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132" y="1941738"/>
            <a:ext cx="4473224" cy="299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2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Layers of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006" y="1690688"/>
            <a:ext cx="6662057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scalability solution is widely divided into 3 layers:</a:t>
            </a:r>
            <a:endParaRPr lang="en-US" dirty="0" smtClean="0">
              <a:effectLst/>
            </a:endParaRPr>
          </a:p>
          <a:p>
            <a:pPr fontAlgn="base"/>
            <a:r>
              <a:rPr lang="en-US" dirty="0"/>
              <a:t>Layer 0 </a:t>
            </a:r>
            <a:r>
              <a:rPr lang="en-US" dirty="0" smtClean="0"/>
              <a:t>Solutions – Network </a:t>
            </a:r>
            <a:endParaRPr lang="en-US" dirty="0"/>
          </a:p>
          <a:p>
            <a:pPr fontAlgn="base"/>
            <a:r>
              <a:rPr lang="en-US" dirty="0"/>
              <a:t>Layer 1 </a:t>
            </a:r>
            <a:r>
              <a:rPr lang="en-US" dirty="0" smtClean="0"/>
              <a:t>Solutions – Blockchain Protocol</a:t>
            </a:r>
            <a:endParaRPr lang="en-US" dirty="0"/>
          </a:p>
          <a:p>
            <a:pPr fontAlgn="base"/>
            <a:r>
              <a:rPr lang="en-US" dirty="0"/>
              <a:t>Layer 2 </a:t>
            </a:r>
            <a:r>
              <a:rPr lang="en-US" dirty="0" smtClean="0"/>
              <a:t>Solutions – Blockchain </a:t>
            </a:r>
            <a:r>
              <a:rPr lang="en-US" dirty="0" err="1" smtClean="0"/>
              <a:t>Offchain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142" y="1331051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4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– 0 Scaling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905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Layer 0 scaling solutions are solutions that work underneath a blockchain. They help content and block propagation across the network.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We </a:t>
            </a:r>
            <a:r>
              <a:rPr lang="en-US" sz="2400" dirty="0"/>
              <a:t>could consider it Content Delivery Network (CDNs) for </a:t>
            </a:r>
            <a:r>
              <a:rPr lang="en-US" sz="2400" dirty="0" err="1"/>
              <a:t>Blockchains</a:t>
            </a:r>
            <a:r>
              <a:rPr lang="en-US" sz="2400" dirty="0"/>
              <a:t>. CDNs helped scaling the Internet for the masses, So is thought for the Layer 0 Scaling Solutions like </a:t>
            </a:r>
            <a:r>
              <a:rPr lang="en-US" sz="2400" dirty="0" err="1"/>
              <a:t>bloXRoute</a:t>
            </a:r>
            <a:r>
              <a:rPr lang="en-US" sz="2400" dirty="0"/>
              <a:t>, Marlin etc.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The </a:t>
            </a:r>
            <a:r>
              <a:rPr lang="en-US" sz="2400" dirty="0"/>
              <a:t>Layer 0 Scaling solutions increases the scalability without modifying the architecture of the Blockchain.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It </a:t>
            </a:r>
            <a:r>
              <a:rPr lang="en-US" sz="2400" dirty="0"/>
              <a:t>creates a Blockchain Distribution Network (BDN) which performs as high capacity, low latency global network that is specifically optimized to increase the speed of propagation of the Transactions and Blocks.</a:t>
            </a:r>
            <a:endParaRPr lang="en-US" sz="1800" dirty="0" smtClean="0">
              <a:effectLst/>
            </a:endParaRP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623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– 0 Scaling Solution</a:t>
            </a:r>
            <a:endParaRPr lang="en-US" dirty="0"/>
          </a:p>
        </p:txBody>
      </p:sp>
      <p:pic>
        <p:nvPicPr>
          <p:cNvPr id="2050" name="Picture 2" descr="https://lh4.googleusercontent.com/6DqvQDzUo3JzqBAC3G9ywdv1lew4fPyHkX3PmV8XpULTpGlngQrTIccpD95D68XzlNl7BxVPLMEbkzULur1CrNRH8dODZsBHsokhwpyUnXHBTsQgUyaQx8v4LU0XvkerSPOWzHaV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724" y="1754154"/>
            <a:ext cx="5304699" cy="442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45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1346</Words>
  <Application>Microsoft Office PowerPoint</Application>
  <PresentationFormat>Widescreen</PresentationFormat>
  <Paragraphs>105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Nope! You cannot use Blockchain until this…</vt:lpstr>
      <vt:lpstr>What        do we mean by Scalability?</vt:lpstr>
      <vt:lpstr>Strange Case of CryptoKitties</vt:lpstr>
      <vt:lpstr>Strange Case of CryptoKitties</vt:lpstr>
      <vt:lpstr>Why do we need Scalability Solutions?</vt:lpstr>
      <vt:lpstr>Blockchain Trilemma Problem</vt:lpstr>
      <vt:lpstr>Layers of Scalability</vt:lpstr>
      <vt:lpstr>Layer – 0 Scaling Solution</vt:lpstr>
      <vt:lpstr>Layer – 0 Scaling Solution</vt:lpstr>
      <vt:lpstr>Layer – 0 Scaling Solution</vt:lpstr>
      <vt:lpstr>Layer – 1 Scaling Solution</vt:lpstr>
      <vt:lpstr>Layer – 1 Scaling Solution</vt:lpstr>
      <vt:lpstr>I know what you feel…Is Blockchain useless right now?</vt:lpstr>
      <vt:lpstr>Hold On! Layer 2 is Coming</vt:lpstr>
      <vt:lpstr>State Channels</vt:lpstr>
      <vt:lpstr>State Channels</vt:lpstr>
      <vt:lpstr>Working of State Channels</vt:lpstr>
      <vt:lpstr>Side Chains and Plasma</vt:lpstr>
      <vt:lpstr>Side Chains and Plasma</vt:lpstr>
      <vt:lpstr>Benefits of Plasma</vt:lpstr>
      <vt:lpstr>Benefits of Plasma</vt:lpstr>
      <vt:lpstr>Alrighty…Conclusion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Nope! You cannot use Blockchain until this…</dc:title>
  <dc:creator>Sarang Parikh</dc:creator>
  <cp:lastModifiedBy>Sarang Parikh</cp:lastModifiedBy>
  <cp:revision>14</cp:revision>
  <dcterms:created xsi:type="dcterms:W3CDTF">2019-09-30T08:06:32Z</dcterms:created>
  <dcterms:modified xsi:type="dcterms:W3CDTF">2019-09-30T09:49:38Z</dcterms:modified>
</cp:coreProperties>
</file>

<file path=docProps/thumbnail.jpeg>
</file>